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43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48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855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477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45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29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829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957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0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19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466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55DC-9FF0-438D-A55D-3501C155B7A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6FFC-F448-4797-8D10-F9F8A8B2B3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87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المبادئ </a:t>
            </a:r>
            <a:r>
              <a:rPr lang="ar-IQ" dirty="0" err="1" smtClean="0"/>
              <a:t>الفنیة</a:t>
            </a:r>
            <a:r>
              <a:rPr lang="ar-IQ" dirty="0" smtClean="0"/>
              <a:t> </a:t>
            </a:r>
            <a:r>
              <a:rPr lang="ar-IQ" dirty="0" err="1" smtClean="0"/>
              <a:t>والتعلیمیة</a:t>
            </a:r>
            <a:r>
              <a:rPr lang="ar-IQ" dirty="0" smtClean="0"/>
              <a:t> </a:t>
            </a:r>
            <a:r>
              <a:rPr lang="ar-IQ" dirty="0" err="1" smtClean="0"/>
              <a:t>وتطبیقاتها</a:t>
            </a:r>
            <a:r>
              <a:rPr lang="ar-IQ" dirty="0" smtClean="0"/>
              <a:t> للمهارات </a:t>
            </a:r>
            <a:r>
              <a:rPr lang="ar-IQ" dirty="0" err="1" smtClean="0"/>
              <a:t>الأساسیة</a:t>
            </a:r>
            <a:r>
              <a:rPr lang="ar-IQ" dirty="0" smtClean="0"/>
              <a:t> في الكرة الطائرة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08912" cy="4869160"/>
          </a:xfrm>
        </p:spPr>
        <p:txBody>
          <a:bodyPr>
            <a:noAutofit/>
          </a:bodyPr>
          <a:lstStyle/>
          <a:p>
            <a:r>
              <a:rPr lang="ar-IQ" sz="2400" dirty="0" smtClean="0"/>
              <a:t>:المهارات </a:t>
            </a:r>
            <a:r>
              <a:rPr lang="ar-IQ" sz="2400" dirty="0" err="1" smtClean="0"/>
              <a:t>الأساسیة</a:t>
            </a:r>
            <a:r>
              <a:rPr lang="ar-IQ" sz="2400" dirty="0" smtClean="0"/>
              <a:t> هي الحركات التي تحتاج إلى أدائها في </a:t>
            </a:r>
            <a:r>
              <a:rPr lang="ar-IQ" sz="2400" dirty="0" err="1" smtClean="0"/>
              <a:t>جمیع</a:t>
            </a:r>
            <a:r>
              <a:rPr lang="ar-IQ" sz="2400" dirty="0" smtClean="0"/>
              <a:t> المواقف التي تتطلبها</a:t>
            </a:r>
          </a:p>
          <a:p>
            <a:r>
              <a:rPr lang="ar-IQ" sz="2400" dirty="0" smtClean="0"/>
              <a:t>اللعبة - بغرض الوصول إلى أفضل النتائج مع الاقتصاد التام في المجهود ولذلك یجب أن</a:t>
            </a:r>
          </a:p>
          <a:p>
            <a:r>
              <a:rPr lang="ar-IQ" sz="2400" dirty="0" smtClean="0"/>
              <a:t>الخطط </a:t>
            </a:r>
            <a:r>
              <a:rPr lang="ar-IQ" sz="2400" dirty="0" err="1" smtClean="0"/>
              <a:t>الفنیة</a:t>
            </a:r>
            <a:r>
              <a:rPr lang="ar-IQ" sz="2400" dirty="0" smtClean="0"/>
              <a:t> الموضوعة للدفاع أو الهجوم والتي </a:t>
            </a:r>
            <a:r>
              <a:rPr lang="ar-IQ" sz="2400" dirty="0" err="1" smtClean="0"/>
              <a:t>یرجى</a:t>
            </a:r>
            <a:r>
              <a:rPr lang="ar-IQ" sz="2400" dirty="0" smtClean="0"/>
              <a:t> أن تنتهي إلى فوز </a:t>
            </a:r>
            <a:r>
              <a:rPr lang="ar-IQ" sz="2400" dirty="0" err="1" smtClean="0"/>
              <a:t>الفریق</a:t>
            </a:r>
            <a:r>
              <a:rPr lang="ar-IQ" sz="2400" dirty="0" smtClean="0"/>
              <a:t>. </a:t>
            </a:r>
            <a:r>
              <a:rPr lang="ar-IQ" sz="2400" dirty="0" err="1" smtClean="0"/>
              <a:t>یجیدها</a:t>
            </a:r>
            <a:r>
              <a:rPr lang="ar-IQ" sz="2400" dirty="0" smtClean="0"/>
              <a:t> كل لاعب إجادة تامة إذ عن </a:t>
            </a:r>
            <a:r>
              <a:rPr lang="ar-IQ" sz="2400" dirty="0" err="1" smtClean="0"/>
              <a:t>طریقها</a:t>
            </a:r>
            <a:r>
              <a:rPr lang="ar-IQ" sz="2400" dirty="0" smtClean="0"/>
              <a:t> </a:t>
            </a:r>
            <a:r>
              <a:rPr lang="ar-IQ" sz="2400" dirty="0" err="1" smtClean="0"/>
              <a:t>یمكن</a:t>
            </a:r>
            <a:r>
              <a:rPr lang="ar-IQ" sz="2400" dirty="0" smtClean="0"/>
              <a:t> التعاون مع أفراد </a:t>
            </a:r>
            <a:r>
              <a:rPr lang="ar-IQ" sz="2400" dirty="0" err="1" smtClean="0"/>
              <a:t>الفریق</a:t>
            </a:r>
            <a:r>
              <a:rPr lang="ar-IQ" sz="2400" dirty="0" smtClean="0"/>
              <a:t> في </a:t>
            </a:r>
            <a:r>
              <a:rPr lang="ar-IQ" sz="2400" dirty="0" err="1" smtClean="0"/>
              <a:t>تنفیذ</a:t>
            </a:r>
            <a:endParaRPr lang="ar-IQ" sz="2400" dirty="0" smtClean="0"/>
          </a:p>
          <a:p>
            <a:r>
              <a:rPr lang="ar-IQ" sz="2400" dirty="0" err="1" smtClean="0"/>
              <a:t>یعد</a:t>
            </a:r>
            <a:r>
              <a:rPr lang="ar-IQ" sz="2400" dirty="0" smtClean="0"/>
              <a:t> إتقان الأداء للمهارات </a:t>
            </a:r>
            <a:r>
              <a:rPr lang="ar-IQ" sz="2400" dirty="0" err="1" smtClean="0"/>
              <a:t>الأساسیة</a:t>
            </a:r>
            <a:r>
              <a:rPr lang="ar-IQ" sz="2400" dirty="0" smtClean="0"/>
              <a:t> للعبة الكرة الطائرة أهم العوامل التي تحقق </a:t>
            </a:r>
            <a:r>
              <a:rPr lang="ar-IQ" sz="2400" dirty="0" err="1" smtClean="0"/>
              <a:t>للفریق</a:t>
            </a:r>
            <a:r>
              <a:rPr lang="ar-IQ" sz="2400" dirty="0" smtClean="0"/>
              <a:t> النجاح</a:t>
            </a:r>
          </a:p>
          <a:p>
            <a:r>
              <a:rPr lang="ar-IQ" sz="2400" dirty="0" smtClean="0"/>
              <a:t>والتقدم نحو التكامل والفوز إي أن نجاح </a:t>
            </a:r>
            <a:r>
              <a:rPr lang="ar-IQ" sz="2400" dirty="0" err="1" smtClean="0"/>
              <a:t>الفریق</a:t>
            </a:r>
            <a:r>
              <a:rPr lang="ar-IQ" sz="2400" dirty="0" smtClean="0"/>
              <a:t> </a:t>
            </a:r>
            <a:r>
              <a:rPr lang="ar-IQ" sz="2400" dirty="0" err="1" smtClean="0"/>
              <a:t>یتوقف</a:t>
            </a:r>
            <a:r>
              <a:rPr lang="ar-IQ" sz="2400" dirty="0" smtClean="0"/>
              <a:t> على مدى استطاعة أفراده </a:t>
            </a:r>
            <a:r>
              <a:rPr lang="ar-IQ" sz="2400" dirty="0" err="1" smtClean="0"/>
              <a:t>جمیعا</a:t>
            </a:r>
            <a:r>
              <a:rPr lang="ar-IQ" sz="2400" dirty="0" smtClean="0"/>
              <a:t> أداء</a:t>
            </a:r>
          </a:p>
          <a:p>
            <a:r>
              <a:rPr lang="ar-IQ" sz="2400" dirty="0" smtClean="0"/>
              <a:t>المهارات </a:t>
            </a:r>
            <a:r>
              <a:rPr lang="ar-IQ" sz="2400" dirty="0" err="1" smtClean="0"/>
              <a:t>الأساسیة</a:t>
            </a:r>
            <a:r>
              <a:rPr lang="ar-IQ" sz="2400" dirty="0" smtClean="0"/>
              <a:t> بأنواعها بتوافق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8268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err="1" smtClean="0"/>
              <a:t>وینبغي</a:t>
            </a:r>
            <a:r>
              <a:rPr lang="ar-IQ" dirty="0" smtClean="0"/>
              <a:t> أن </a:t>
            </a:r>
            <a:r>
              <a:rPr lang="ar-IQ" dirty="0" err="1" smtClean="0"/>
              <a:t>یؤدى</a:t>
            </a:r>
            <a:r>
              <a:rPr lang="ar-IQ" dirty="0" smtClean="0"/>
              <a:t> </a:t>
            </a:r>
            <a:r>
              <a:rPr lang="ar-IQ" dirty="0" err="1" smtClean="0"/>
              <a:t>جمیع</a:t>
            </a:r>
            <a:r>
              <a:rPr lang="ar-IQ" dirty="0" smtClean="0"/>
              <a:t> </a:t>
            </a:r>
            <a:r>
              <a:rPr lang="ar-IQ" dirty="0" err="1" smtClean="0"/>
              <a:t>اللاعبین</a:t>
            </a:r>
            <a:r>
              <a:rPr lang="ar-IQ" dirty="0" smtClean="0"/>
              <a:t> المهارات </a:t>
            </a:r>
            <a:r>
              <a:rPr lang="ar-IQ" dirty="0" err="1" smtClean="0"/>
              <a:t>الأساسیة</a:t>
            </a:r>
            <a:r>
              <a:rPr lang="ar-IQ" dirty="0" smtClean="0"/>
              <a:t> كلها على مستوى متكافئ من المقدرة حتى</a:t>
            </a:r>
          </a:p>
          <a:p>
            <a:r>
              <a:rPr lang="ar-IQ" dirty="0" err="1" smtClean="0"/>
              <a:t>یمكن</a:t>
            </a:r>
            <a:r>
              <a:rPr lang="ar-IQ" dirty="0" smtClean="0"/>
              <a:t> لكل لاعب مقابلة </a:t>
            </a:r>
            <a:r>
              <a:rPr lang="ar-IQ" dirty="0" err="1" smtClean="0"/>
              <a:t>احتیاجات</a:t>
            </a:r>
            <a:r>
              <a:rPr lang="ar-IQ" dirty="0" smtClean="0"/>
              <a:t> موقفه بالملعب، كما یجب </a:t>
            </a:r>
            <a:r>
              <a:rPr lang="ar-IQ" dirty="0" err="1" smtClean="0"/>
              <a:t>تحلیل</a:t>
            </a:r>
            <a:r>
              <a:rPr lang="ar-IQ" dirty="0" smtClean="0"/>
              <a:t> المهارات </a:t>
            </a:r>
            <a:r>
              <a:rPr lang="ar-IQ" dirty="0" err="1" smtClean="0"/>
              <a:t>الفنیة</a:t>
            </a:r>
            <a:r>
              <a:rPr lang="ar-IQ" dirty="0" smtClean="0"/>
              <a:t> إلى عناصر</a:t>
            </a:r>
          </a:p>
          <a:p>
            <a:r>
              <a:rPr lang="ar-IQ" dirty="0" smtClean="0"/>
              <a:t>متعددة </a:t>
            </a:r>
            <a:r>
              <a:rPr lang="ar-IQ" dirty="0" err="1" smtClean="0"/>
              <a:t>ینبغي</a:t>
            </a:r>
            <a:r>
              <a:rPr lang="ar-IQ" dirty="0" smtClean="0"/>
              <a:t> أن تتوافر في الحركة للحصول على أفضل النتائج. فمثلا في </a:t>
            </a:r>
            <a:r>
              <a:rPr lang="ar-IQ" dirty="0" err="1" smtClean="0"/>
              <a:t>التدریب</a:t>
            </a:r>
            <a:r>
              <a:rPr lang="ar-IQ" dirty="0" smtClean="0"/>
              <a:t> على</a:t>
            </a:r>
          </a:p>
          <a:p>
            <a:r>
              <a:rPr lang="ar-IQ" dirty="0" err="1" smtClean="0"/>
              <a:t>إلیها</a:t>
            </a:r>
            <a:r>
              <a:rPr lang="ar-IQ" dirty="0" smtClean="0"/>
              <a:t> وعلى ذلك </a:t>
            </a:r>
            <a:r>
              <a:rPr lang="ar-IQ" dirty="0" err="1" smtClean="0"/>
              <a:t>یكون</a:t>
            </a:r>
            <a:r>
              <a:rPr lang="ar-IQ" dirty="0" smtClean="0"/>
              <a:t> الغرض الأساسي من </a:t>
            </a:r>
            <a:r>
              <a:rPr lang="ar-IQ" dirty="0" err="1" smtClean="0"/>
              <a:t>تدریبه</a:t>
            </a:r>
            <a:r>
              <a:rPr lang="ar-IQ" dirty="0" smtClean="0"/>
              <a:t> هو وصوله إلى هذه النقطة. الضربة </a:t>
            </a:r>
            <a:r>
              <a:rPr lang="ar-IQ" dirty="0" err="1" smtClean="0"/>
              <a:t>الهجومیة</a:t>
            </a:r>
            <a:r>
              <a:rPr lang="ar-IQ" dirty="0" smtClean="0"/>
              <a:t> أو الإرسال من أعلى یجب أن </a:t>
            </a:r>
            <a:r>
              <a:rPr lang="ar-IQ" dirty="0" err="1" smtClean="0"/>
              <a:t>یضرب</a:t>
            </a:r>
            <a:r>
              <a:rPr lang="ar-IQ" dirty="0" smtClean="0"/>
              <a:t> اللاعب الكرة في أعلى منطقة </a:t>
            </a:r>
            <a:r>
              <a:rPr lang="ar-IQ" dirty="0" err="1" smtClean="0"/>
              <a:t>یصل</a:t>
            </a:r>
            <a:endParaRPr lang="ar-IQ" dirty="0" smtClean="0"/>
          </a:p>
          <a:p>
            <a:r>
              <a:rPr lang="ar-IQ" dirty="0" smtClean="0"/>
              <a:t>لذلك فان </a:t>
            </a:r>
            <a:r>
              <a:rPr lang="ar-IQ" dirty="0" err="1" smtClean="0"/>
              <a:t>أهمیة</a:t>
            </a:r>
            <a:r>
              <a:rPr lang="ar-IQ" dirty="0" smtClean="0"/>
              <a:t> تعلم المهارات </a:t>
            </a:r>
            <a:r>
              <a:rPr lang="ar-IQ" dirty="0" err="1" smtClean="0"/>
              <a:t>الأساسیة</a:t>
            </a:r>
            <a:r>
              <a:rPr lang="ar-IQ" dirty="0" smtClean="0"/>
              <a:t> في الكرة الطائرة </a:t>
            </a:r>
            <a:r>
              <a:rPr lang="ar-IQ" dirty="0" err="1" smtClean="0"/>
              <a:t>یرجع</a:t>
            </a:r>
            <a:r>
              <a:rPr lang="ar-IQ" dirty="0" smtClean="0"/>
              <a:t> إلى إن </a:t>
            </a:r>
            <a:r>
              <a:rPr lang="ar-IQ" dirty="0" err="1" smtClean="0"/>
              <a:t>طبیعة</a:t>
            </a:r>
            <a:r>
              <a:rPr lang="ar-IQ" dirty="0" smtClean="0"/>
              <a:t> اللعبة</a:t>
            </a:r>
          </a:p>
          <a:p>
            <a:r>
              <a:rPr lang="ar-IQ" dirty="0" err="1" smtClean="0"/>
              <a:t>للفریق</a:t>
            </a:r>
            <a:r>
              <a:rPr lang="ar-IQ" dirty="0" smtClean="0"/>
              <a:t> </a:t>
            </a:r>
            <a:r>
              <a:rPr lang="ar-IQ" dirty="0" err="1" smtClean="0"/>
              <a:t>تنفیذ</a:t>
            </a:r>
            <a:r>
              <a:rPr lang="ar-IQ" dirty="0" smtClean="0"/>
              <a:t> </a:t>
            </a:r>
            <a:r>
              <a:rPr lang="ar-IQ" dirty="0" err="1" smtClean="0"/>
              <a:t>جمیع</a:t>
            </a:r>
            <a:r>
              <a:rPr lang="ar-IQ" dirty="0" smtClean="0"/>
              <a:t> الخطط </a:t>
            </a:r>
            <a:r>
              <a:rPr lang="ar-IQ" dirty="0" err="1" smtClean="0"/>
              <a:t>المهاریة</a:t>
            </a:r>
            <a:r>
              <a:rPr lang="ar-IQ" dirty="0" smtClean="0"/>
              <a:t> </a:t>
            </a:r>
            <a:r>
              <a:rPr lang="ar-IQ" dirty="0" err="1" smtClean="0"/>
              <a:t>والفنیة</a:t>
            </a:r>
            <a:r>
              <a:rPr lang="ar-IQ" dirty="0" smtClean="0"/>
              <a:t> المطلوبة للدفاع أو الهجوم.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522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مواصفات الأداء المهاري في الكرة الطائرة والخصائص </a:t>
            </a:r>
            <a:r>
              <a:rPr lang="ar-IQ" dirty="0" err="1" smtClean="0"/>
              <a:t>الممیزة</a:t>
            </a:r>
            <a:r>
              <a:rPr lang="ar-IQ" dirty="0" smtClean="0"/>
              <a:t> له:</a:t>
            </a:r>
          </a:p>
          <a:p>
            <a:r>
              <a:rPr lang="ar-IQ" dirty="0" smtClean="0"/>
              <a:t>حدد الخبراء المتخصصون في مجال الكرة الطائرة بضرورة توافر بعض الخصائص التي یجب</a:t>
            </a:r>
            <a:r>
              <a:rPr lang="ar-IQ" dirty="0"/>
              <a:t> </a:t>
            </a:r>
            <a:r>
              <a:rPr lang="ar-IQ" dirty="0" smtClean="0"/>
              <a:t>أن </a:t>
            </a:r>
            <a:r>
              <a:rPr lang="ar-IQ" dirty="0" err="1" smtClean="0"/>
              <a:t>یتمیز</a:t>
            </a:r>
            <a:r>
              <a:rPr lang="ar-IQ" dirty="0" smtClean="0"/>
              <a:t> بها الأداء المهاري في الكرة الطائرة، حتى نضمن الانجاز الأمثل لهذه المهارات </a:t>
            </a:r>
            <a:r>
              <a:rPr lang="ar-IQ" dirty="0" err="1" smtClean="0"/>
              <a:t>وعلیه</a:t>
            </a:r>
            <a:r>
              <a:rPr lang="ar-IQ" dirty="0"/>
              <a:t> </a:t>
            </a:r>
            <a:r>
              <a:rPr lang="ar-IQ" dirty="0" err="1" smtClean="0"/>
              <a:t>یمكن</a:t>
            </a:r>
            <a:r>
              <a:rPr lang="ar-IQ" dirty="0" smtClean="0"/>
              <a:t> أن تتحدد هذه الخصائص أو المواصفات في </a:t>
            </a:r>
            <a:r>
              <a:rPr lang="ar-IQ" dirty="0" err="1" smtClean="0"/>
              <a:t>الأتي</a:t>
            </a:r>
            <a:r>
              <a:rPr lang="ar-IQ" dirty="0" smtClean="0"/>
              <a:t>:</a:t>
            </a:r>
          </a:p>
          <a:p>
            <a:r>
              <a:rPr lang="ar-IQ" dirty="0" smtClean="0"/>
              <a:t>الاقتصاد في بذل الجهد *الدقة </a:t>
            </a:r>
            <a:r>
              <a:rPr lang="ar-IQ" dirty="0" err="1" smtClean="0"/>
              <a:t>والانسیابیة</a:t>
            </a:r>
            <a:r>
              <a:rPr lang="ar-IQ" dirty="0" smtClean="0"/>
              <a:t> في الأداء *السرعة في إنجاز الواجب المحدد</a:t>
            </a:r>
          </a:p>
          <a:p>
            <a:r>
              <a:rPr lang="ar-IQ" dirty="0" smtClean="0"/>
              <a:t>التحكم والدقة في الأداء *مرونة الحركــة *التوافق </a:t>
            </a:r>
            <a:r>
              <a:rPr lang="ar-IQ" dirty="0" err="1" smtClean="0"/>
              <a:t>بین</a:t>
            </a:r>
            <a:r>
              <a:rPr lang="ar-IQ" dirty="0" smtClean="0"/>
              <a:t> العناصر </a:t>
            </a:r>
            <a:r>
              <a:rPr lang="ar-IQ" dirty="0" err="1" smtClean="0"/>
              <a:t>الحركیة</a:t>
            </a:r>
            <a:r>
              <a:rPr lang="ar-IQ" dirty="0" smtClean="0"/>
              <a:t>*التوافق والتوقع الحركي *</a:t>
            </a:r>
            <a:r>
              <a:rPr lang="ar-IQ" dirty="0" err="1" smtClean="0"/>
              <a:t>التكیف</a:t>
            </a:r>
            <a:r>
              <a:rPr lang="ar-IQ" dirty="0" smtClean="0"/>
              <a:t> مع الظروف والمواقف المختلفة في المنافسة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846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متطلبات الانجاز </a:t>
            </a:r>
            <a:r>
              <a:rPr lang="ar-IQ" dirty="0" err="1" smtClean="0"/>
              <a:t>الریاضي</a:t>
            </a:r>
            <a:r>
              <a:rPr lang="ar-IQ" dirty="0" smtClean="0"/>
              <a:t> في الكرة الطائرة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: إن الانجاز الفعال لمختلف أنواع </a:t>
            </a:r>
            <a:r>
              <a:rPr lang="ar-IQ" dirty="0" err="1" smtClean="0"/>
              <a:t>المهاارات</a:t>
            </a:r>
            <a:r>
              <a:rPr lang="ar-IQ" dirty="0" smtClean="0"/>
              <a:t> </a:t>
            </a:r>
            <a:r>
              <a:rPr lang="ar-IQ" dirty="0" err="1" smtClean="0"/>
              <a:t>الحركیة</a:t>
            </a:r>
            <a:endParaRPr lang="ar-IQ" dirty="0" smtClean="0"/>
          </a:p>
          <a:p>
            <a:r>
              <a:rPr lang="ar-IQ" dirty="0" err="1" smtClean="0"/>
              <a:t>یستوجب</a:t>
            </a:r>
            <a:r>
              <a:rPr lang="ar-IQ" dirty="0" smtClean="0"/>
              <a:t> فهم المبادئ </a:t>
            </a:r>
            <a:r>
              <a:rPr lang="ar-IQ" dirty="0" err="1" smtClean="0"/>
              <a:t>المیكانیكیة</a:t>
            </a:r>
            <a:r>
              <a:rPr lang="ar-IQ" dirty="0" smtClean="0"/>
              <a:t> التي تسهم في بناء المهارات </a:t>
            </a:r>
            <a:r>
              <a:rPr lang="ar-IQ" dirty="0" err="1" smtClean="0"/>
              <a:t>الحركیة</a:t>
            </a:r>
            <a:r>
              <a:rPr lang="ar-IQ" dirty="0" smtClean="0"/>
              <a:t> وبما </a:t>
            </a:r>
            <a:r>
              <a:rPr lang="ar-IQ" dirty="0" err="1" smtClean="0"/>
              <a:t>یساعد</a:t>
            </a:r>
            <a:r>
              <a:rPr lang="ar-IQ" dirty="0" smtClean="0"/>
              <a:t> على </a:t>
            </a:r>
            <a:r>
              <a:rPr lang="ar-IQ" dirty="0" err="1" smtClean="0"/>
              <a:t>تحقیق</a:t>
            </a:r>
            <a:endParaRPr lang="ar-IQ" dirty="0" smtClean="0"/>
          </a:p>
          <a:p>
            <a:r>
              <a:rPr lang="ar-IQ" dirty="0" smtClean="0"/>
              <a:t>الهدف المنشود من تلك المهارة مع معرفة الاسس </a:t>
            </a:r>
            <a:r>
              <a:rPr lang="ar-IQ" dirty="0" err="1" smtClean="0"/>
              <a:t>الدقیقة</a:t>
            </a:r>
            <a:r>
              <a:rPr lang="ar-IQ" dirty="0" smtClean="0"/>
              <a:t> في </a:t>
            </a:r>
            <a:r>
              <a:rPr lang="ar-IQ" dirty="0" err="1" smtClean="0"/>
              <a:t>تعلیم</a:t>
            </a:r>
            <a:r>
              <a:rPr lang="ar-IQ" dirty="0" smtClean="0"/>
              <a:t> </a:t>
            </a:r>
            <a:r>
              <a:rPr lang="ar-IQ" dirty="0" err="1" smtClean="0"/>
              <a:t>التطبیق</a:t>
            </a:r>
            <a:r>
              <a:rPr lang="ar-IQ" dirty="0" smtClean="0"/>
              <a:t> </a:t>
            </a:r>
            <a:r>
              <a:rPr lang="ar-IQ" dirty="0" err="1" smtClean="0"/>
              <a:t>المیداني</a:t>
            </a:r>
            <a:r>
              <a:rPr lang="ar-IQ" dirty="0" smtClean="0"/>
              <a:t> لتلك الاسس.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82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الانجاز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إن الانجاز </a:t>
            </a:r>
            <a:r>
              <a:rPr lang="ar-IQ" dirty="0" err="1" smtClean="0"/>
              <a:t>یعني</a:t>
            </a:r>
            <a:r>
              <a:rPr lang="ar-IQ" dirty="0" smtClean="0"/>
              <a:t> "ما أحرزه المرء وحصل </a:t>
            </a:r>
            <a:r>
              <a:rPr lang="ar-IQ" dirty="0" err="1" smtClean="0"/>
              <a:t>علیه</a:t>
            </a:r>
            <a:r>
              <a:rPr lang="ar-IQ" dirty="0" smtClean="0"/>
              <a:t> أثناء </a:t>
            </a:r>
            <a:r>
              <a:rPr lang="ar-IQ" dirty="0" err="1" smtClean="0"/>
              <a:t>التعلیم</a:t>
            </a:r>
            <a:r>
              <a:rPr lang="ar-IQ" dirty="0" smtClean="0"/>
              <a:t> والامتحان والاختبار</a:t>
            </a:r>
          </a:p>
          <a:p>
            <a:r>
              <a:rPr lang="ar-IQ" dirty="0" smtClean="0"/>
              <a:t>من تفوق أو مهارات أو معلومات وتدل على الأداء في سلسلة مقاسه من الاختبارات </a:t>
            </a:r>
            <a:r>
              <a:rPr lang="ar-IQ" dirty="0" err="1" smtClean="0"/>
              <a:t>التربویة</a:t>
            </a:r>
            <a:r>
              <a:rPr lang="ar-IQ" dirty="0" smtClean="0"/>
              <a:t>".</a:t>
            </a:r>
          </a:p>
          <a:p>
            <a:r>
              <a:rPr lang="ar-IQ" dirty="0" smtClean="0"/>
              <a:t>عمل أو إحراز تقدم او تفوق في مهارة ما او في مجموعة من المعلومات . </a:t>
            </a:r>
          </a:p>
          <a:p>
            <a:r>
              <a:rPr lang="ar-IQ" dirty="0" smtClean="0"/>
              <a:t>إلى أن "الانجاز </a:t>
            </a:r>
            <a:r>
              <a:rPr lang="ar-IQ" dirty="0" err="1" smtClean="0"/>
              <a:t>الریاضي</a:t>
            </a:r>
            <a:r>
              <a:rPr lang="ar-IQ" dirty="0" smtClean="0"/>
              <a:t> هو </a:t>
            </a:r>
            <a:r>
              <a:rPr lang="ar-IQ" dirty="0" err="1" smtClean="0"/>
              <a:t>النتیجة</a:t>
            </a:r>
            <a:r>
              <a:rPr lang="ar-IQ" dirty="0" smtClean="0"/>
              <a:t> المناسبة للسلوك </a:t>
            </a:r>
            <a:r>
              <a:rPr lang="ar-IQ" dirty="0" err="1" smtClean="0"/>
              <a:t>الریاضي</a:t>
            </a:r>
            <a:r>
              <a:rPr lang="ar-IQ" dirty="0" smtClean="0"/>
              <a:t> لشخص واحد</a:t>
            </a:r>
          </a:p>
          <a:p>
            <a:r>
              <a:rPr lang="ar-IQ" dirty="0" smtClean="0"/>
              <a:t>أو الجماعة </a:t>
            </a:r>
            <a:r>
              <a:rPr lang="ar-IQ" dirty="0" err="1" smtClean="0"/>
              <a:t>الذین</a:t>
            </a:r>
            <a:r>
              <a:rPr lang="ar-IQ" dirty="0" smtClean="0"/>
              <a:t> تركز فهم الجزء المدرب من الأجهزة </a:t>
            </a:r>
            <a:r>
              <a:rPr lang="ar-IQ" dirty="0" err="1" smtClean="0"/>
              <a:t>الحیویة</a:t>
            </a:r>
            <a:r>
              <a:rPr lang="ar-IQ" dirty="0" smtClean="0"/>
              <a:t> </a:t>
            </a:r>
            <a:r>
              <a:rPr lang="ar-IQ" dirty="0" err="1" smtClean="0"/>
              <a:t>بعنایة</a:t>
            </a:r>
            <a:r>
              <a:rPr lang="ar-IQ" dirty="0" smtClean="0"/>
              <a:t> عن </a:t>
            </a:r>
            <a:r>
              <a:rPr lang="ar-IQ" dirty="0" err="1" smtClean="0"/>
              <a:t>طریق</a:t>
            </a:r>
            <a:r>
              <a:rPr lang="ar-IQ" dirty="0" smtClean="0"/>
              <a:t> نضام المجتمع</a:t>
            </a:r>
          </a:p>
          <a:p>
            <a:r>
              <a:rPr lang="ar-IQ" dirty="0" smtClean="0"/>
              <a:t>ككل وعلى الأخص </a:t>
            </a:r>
            <a:r>
              <a:rPr lang="ar-IQ" dirty="0" err="1" smtClean="0"/>
              <a:t>التربیة</a:t>
            </a:r>
            <a:r>
              <a:rPr lang="ar-IQ" dirty="0" smtClean="0"/>
              <a:t> </a:t>
            </a:r>
            <a:r>
              <a:rPr lang="ar-IQ" dirty="0" err="1" smtClean="0"/>
              <a:t>الریاضیة</a:t>
            </a:r>
            <a:r>
              <a:rPr lang="ar-IQ" dirty="0" smtClean="0"/>
              <a:t>، </a:t>
            </a:r>
            <a:r>
              <a:rPr lang="ar-IQ" dirty="0" err="1" smtClean="0"/>
              <a:t>ویرتبط</a:t>
            </a:r>
            <a:r>
              <a:rPr lang="ar-IQ" dirty="0" smtClean="0"/>
              <a:t> معنى الانجاز بهدف واضح وباستخدام مناسب</a:t>
            </a:r>
          </a:p>
          <a:p>
            <a:r>
              <a:rPr lang="ar-IQ" dirty="0" smtClean="0"/>
              <a:t>للزمن وبمساهمة الأدوات والوسائل الخاصة </a:t>
            </a:r>
            <a:r>
              <a:rPr lang="ar-IQ" dirty="0" err="1" smtClean="0"/>
              <a:t>بفعالیة</a:t>
            </a:r>
            <a:r>
              <a:rPr lang="ar-IQ" dirty="0" smtClean="0"/>
              <a:t> </a:t>
            </a:r>
            <a:r>
              <a:rPr lang="ar-IQ" dirty="0" err="1" smtClean="0"/>
              <a:t>وتنظیم</a:t>
            </a:r>
            <a:r>
              <a:rPr lang="ar-IQ" dirty="0" smtClean="0"/>
              <a:t> هادف بالإضافة إلى خطة طموحة</a:t>
            </a:r>
          </a:p>
          <a:p>
            <a:r>
              <a:rPr lang="ar-IQ" dirty="0" err="1" smtClean="0"/>
              <a:t>وبتوجیه</a:t>
            </a:r>
            <a:r>
              <a:rPr lang="ar-IQ" dirty="0" smtClean="0"/>
              <a:t> </a:t>
            </a:r>
            <a:r>
              <a:rPr lang="ar-IQ" dirty="0" err="1" smtClean="0"/>
              <a:t>وإرشاد</a:t>
            </a:r>
            <a:r>
              <a:rPr lang="ar-IQ" dirty="0" smtClean="0"/>
              <a:t> </a:t>
            </a:r>
            <a:r>
              <a:rPr lang="ar-IQ" dirty="0" err="1" smtClean="0"/>
              <a:t>وقیادات</a:t>
            </a:r>
            <a:r>
              <a:rPr lang="ar-IQ" dirty="0" smtClean="0"/>
              <a:t> </a:t>
            </a:r>
            <a:r>
              <a:rPr lang="ar-IQ" dirty="0" err="1" smtClean="0"/>
              <a:t>العملیات</a:t>
            </a:r>
            <a:r>
              <a:rPr lang="ar-IQ" dirty="0" smtClean="0"/>
              <a:t> التي </a:t>
            </a:r>
            <a:r>
              <a:rPr lang="ar-IQ" dirty="0" err="1" smtClean="0"/>
              <a:t>یكون</a:t>
            </a:r>
            <a:r>
              <a:rPr lang="ar-IQ" dirty="0" smtClean="0"/>
              <a:t> الانجاز </a:t>
            </a:r>
            <a:r>
              <a:rPr lang="ar-IQ" dirty="0" err="1" smtClean="0"/>
              <a:t>فیها</a:t>
            </a:r>
            <a:r>
              <a:rPr lang="ar-IQ" dirty="0" smtClean="0"/>
              <a:t> واضحا".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752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264696"/>
          </a:xfrm>
        </p:spPr>
        <p:txBody>
          <a:bodyPr>
            <a:noAutofit/>
          </a:bodyPr>
          <a:lstStyle/>
          <a:p>
            <a:r>
              <a:rPr lang="ar-IQ" sz="2400" dirty="0" smtClean="0"/>
              <a:t>إن الهدف الأول </a:t>
            </a:r>
            <a:r>
              <a:rPr lang="ar-IQ" sz="2400" dirty="0" err="1" smtClean="0"/>
              <a:t>والأخیر</a:t>
            </a:r>
            <a:r>
              <a:rPr lang="ar-IQ" sz="2400" dirty="0" smtClean="0"/>
              <a:t> في التعلم هو إتقان الأداء وبلوغ المهارة ورغم أن هناك </a:t>
            </a:r>
            <a:r>
              <a:rPr lang="ar-IQ" sz="2400" dirty="0" err="1" smtClean="0"/>
              <a:t>معاییر</a:t>
            </a:r>
            <a:r>
              <a:rPr lang="ar-IQ" sz="2400" dirty="0" smtClean="0"/>
              <a:t> مختلفة</a:t>
            </a:r>
          </a:p>
          <a:p>
            <a:r>
              <a:rPr lang="ar-IQ" sz="2400" dirty="0" err="1" smtClean="0"/>
              <a:t>للانجاز</a:t>
            </a:r>
            <a:r>
              <a:rPr lang="ar-IQ" sz="2400" dirty="0" smtClean="0"/>
              <a:t> إلا أنه </a:t>
            </a:r>
            <a:r>
              <a:rPr lang="ar-IQ" sz="2400" dirty="0" err="1" smtClean="0"/>
              <a:t>جوهریا</a:t>
            </a:r>
            <a:r>
              <a:rPr lang="ar-IQ" sz="2400" dirty="0" smtClean="0"/>
              <a:t> یجب أن ننشد أكثر الطرق </a:t>
            </a:r>
            <a:r>
              <a:rPr lang="ar-IQ" sz="2400" dirty="0" err="1" smtClean="0"/>
              <a:t>الفعالیة</a:t>
            </a:r>
            <a:r>
              <a:rPr lang="ar-IQ" sz="2400" dirty="0" smtClean="0"/>
              <a:t> </a:t>
            </a:r>
            <a:r>
              <a:rPr lang="ar-IQ" sz="2400" dirty="0" err="1" smtClean="0"/>
              <a:t>والاقتصادیة</a:t>
            </a:r>
            <a:r>
              <a:rPr lang="ar-IQ" sz="2400" dirty="0" smtClean="0"/>
              <a:t> للوصول إلى الهدف و هذا</a:t>
            </a:r>
          </a:p>
          <a:p>
            <a:r>
              <a:rPr lang="ar-IQ" sz="2400" dirty="0" smtClean="0"/>
              <a:t>في </a:t>
            </a:r>
            <a:r>
              <a:rPr lang="ar-IQ" sz="2400" dirty="0" err="1" smtClean="0"/>
              <a:t>طبیعته</a:t>
            </a:r>
            <a:r>
              <a:rPr lang="ar-IQ" sz="2400" dirty="0" smtClean="0"/>
              <a:t> </a:t>
            </a:r>
            <a:r>
              <a:rPr lang="ar-IQ" sz="2400" dirty="0" err="1" smtClean="0"/>
              <a:t>یطوي</a:t>
            </a:r>
            <a:r>
              <a:rPr lang="ar-IQ" sz="2400" dirty="0" smtClean="0"/>
              <a:t> في </a:t>
            </a:r>
            <a:r>
              <a:rPr lang="ar-IQ" sz="2400" dirty="0" err="1" smtClean="0"/>
              <a:t>طیاته</a:t>
            </a:r>
            <a:r>
              <a:rPr lang="ar-IQ" sz="2400" dirty="0" smtClean="0"/>
              <a:t> إلى الحاجة في فهم </a:t>
            </a:r>
            <a:r>
              <a:rPr lang="ar-IQ" sz="2400" dirty="0" err="1" smtClean="0"/>
              <a:t>طبیعة</a:t>
            </a:r>
            <a:r>
              <a:rPr lang="ar-IQ" sz="2400" dirty="0" smtClean="0"/>
              <a:t> المهارة، المتعلم، </a:t>
            </a:r>
            <a:r>
              <a:rPr lang="ar-IQ" sz="2400" dirty="0" err="1" smtClean="0"/>
              <a:t>عملیة</a:t>
            </a:r>
            <a:r>
              <a:rPr lang="ar-IQ" sz="2400" dirty="0" smtClean="0"/>
              <a:t> التعلم وظروف</a:t>
            </a:r>
          </a:p>
          <a:p>
            <a:r>
              <a:rPr lang="ar-IQ" sz="2400" dirty="0" smtClean="0"/>
              <a:t>التعلم إذ أن هناك </a:t>
            </a:r>
            <a:r>
              <a:rPr lang="ar-IQ" sz="2400" dirty="0" err="1" smtClean="0"/>
              <a:t>العدید</a:t>
            </a:r>
            <a:r>
              <a:rPr lang="ar-IQ" sz="2400" dirty="0" smtClean="0"/>
              <a:t> من العوامل تسهم في الانجاز المهاري لأي حركة </a:t>
            </a:r>
            <a:r>
              <a:rPr lang="ar-IQ" sz="2400" dirty="0" err="1" smtClean="0"/>
              <a:t>فالجینات</a:t>
            </a:r>
            <a:r>
              <a:rPr lang="ar-IQ" sz="2400" dirty="0" smtClean="0"/>
              <a:t> </a:t>
            </a:r>
            <a:r>
              <a:rPr lang="ar-IQ" sz="2400" dirty="0" err="1" smtClean="0"/>
              <a:t>الوراثیة</a:t>
            </a:r>
            <a:r>
              <a:rPr lang="ar-IQ" sz="2400" dirty="0"/>
              <a:t> </a:t>
            </a:r>
            <a:r>
              <a:rPr lang="ar-IQ" sz="2400" dirty="0" smtClean="0"/>
              <a:t>والخبرة في مرحلة الطفولة والأهداف </a:t>
            </a:r>
            <a:r>
              <a:rPr lang="ar-IQ" sz="2400" dirty="0" err="1" smtClean="0"/>
              <a:t>الشخصیة</a:t>
            </a:r>
            <a:r>
              <a:rPr lang="ar-IQ" sz="2400" dirty="0" smtClean="0"/>
              <a:t> </a:t>
            </a:r>
            <a:r>
              <a:rPr lang="ar-IQ" sz="2400" dirty="0" err="1" smtClean="0"/>
              <a:t>والبیئة</a:t>
            </a:r>
            <a:r>
              <a:rPr lang="ar-IQ" sz="2400" dirty="0" smtClean="0"/>
              <a:t> تؤدي إلى حالة من الإبداع لذلك </a:t>
            </a:r>
            <a:r>
              <a:rPr lang="ar-IQ" sz="2400" dirty="0" err="1" smtClean="0"/>
              <a:t>یستوجب</a:t>
            </a:r>
            <a:r>
              <a:rPr lang="ar-IQ" sz="2400" dirty="0"/>
              <a:t> </a:t>
            </a:r>
            <a:r>
              <a:rPr lang="ar-IQ" sz="2400" dirty="0" smtClean="0"/>
              <a:t>فهمها قبل </a:t>
            </a:r>
            <a:r>
              <a:rPr lang="ar-IQ" sz="2400" dirty="0" err="1" smtClean="0"/>
              <a:t>التدریب</a:t>
            </a:r>
            <a:r>
              <a:rPr lang="ar-IQ" sz="2400" dirty="0" smtClean="0"/>
              <a:t> على أي حركة، فضلا عن أنه لا </a:t>
            </a:r>
            <a:r>
              <a:rPr lang="ar-IQ" sz="2400" dirty="0" err="1" smtClean="0"/>
              <a:t>یكون</a:t>
            </a:r>
            <a:r>
              <a:rPr lang="ar-IQ" sz="2400" dirty="0" smtClean="0"/>
              <a:t> </a:t>
            </a:r>
            <a:r>
              <a:rPr lang="ar-IQ" sz="2400" dirty="0" err="1" smtClean="0"/>
              <a:t>جمیع</a:t>
            </a:r>
            <a:r>
              <a:rPr lang="ar-IQ" sz="2400" dirty="0" smtClean="0"/>
              <a:t> </a:t>
            </a:r>
            <a:r>
              <a:rPr lang="ar-IQ" sz="2400" dirty="0" err="1" smtClean="0"/>
              <a:t>اللاعبین</a:t>
            </a:r>
            <a:r>
              <a:rPr lang="ar-IQ" sz="2400" dirty="0" smtClean="0"/>
              <a:t> بنفس الدرجة </a:t>
            </a:r>
            <a:r>
              <a:rPr lang="ar-IQ" sz="2400" dirty="0" err="1" smtClean="0"/>
              <a:t>العالیةمن</a:t>
            </a:r>
            <a:r>
              <a:rPr lang="ar-IQ" sz="2400" dirty="0" smtClean="0"/>
              <a:t> الأداء (الانجاز) </a:t>
            </a:r>
            <a:r>
              <a:rPr lang="ar-IQ" sz="2400" dirty="0" err="1" smtClean="0"/>
              <a:t>فالانجاز</a:t>
            </a:r>
            <a:r>
              <a:rPr lang="ar-IQ" sz="2400" dirty="0" smtClean="0"/>
              <a:t> </a:t>
            </a:r>
            <a:r>
              <a:rPr lang="ar-IQ" sz="2400" dirty="0" err="1" smtClean="0"/>
              <a:t>یعتمد</a:t>
            </a:r>
            <a:r>
              <a:rPr lang="ar-IQ" sz="2400" dirty="0" smtClean="0"/>
              <a:t> على قدرة الفرد على الخزن من الذاكرة </a:t>
            </a:r>
            <a:r>
              <a:rPr lang="ar-IQ" sz="2400" dirty="0" err="1" smtClean="0"/>
              <a:t>الحركیة</a:t>
            </a:r>
            <a:r>
              <a:rPr lang="ar-IQ" sz="2400" dirty="0" smtClean="0"/>
              <a:t> وهذا </a:t>
            </a:r>
            <a:r>
              <a:rPr lang="ar-IQ" sz="2400" dirty="0" err="1" smtClean="0"/>
              <a:t>یعني</a:t>
            </a:r>
            <a:endParaRPr lang="ar-IQ" sz="2400" dirty="0" smtClean="0"/>
          </a:p>
          <a:p>
            <a:r>
              <a:rPr lang="ar-IQ" sz="2400" dirty="0" smtClean="0"/>
              <a:t>التجارب السابقة إذ أن قمة الأداء </a:t>
            </a:r>
            <a:r>
              <a:rPr lang="ar-IQ" sz="2400" dirty="0" err="1" smtClean="0"/>
              <a:t>الریاضي</a:t>
            </a:r>
            <a:r>
              <a:rPr lang="ar-IQ" sz="2400" dirty="0" smtClean="0"/>
              <a:t> </a:t>
            </a:r>
            <a:r>
              <a:rPr lang="ar-IQ" sz="2400" dirty="0" err="1" smtClean="0"/>
              <a:t>یعكس</a:t>
            </a:r>
            <a:r>
              <a:rPr lang="ar-IQ" sz="2400" dirty="0" smtClean="0"/>
              <a:t> صورة </a:t>
            </a:r>
            <a:r>
              <a:rPr lang="ar-IQ" sz="2400" dirty="0" err="1" smtClean="0"/>
              <a:t>دقیقة</a:t>
            </a:r>
            <a:r>
              <a:rPr lang="ar-IQ" sz="2400" dirty="0" smtClean="0"/>
              <a:t> لأعقد وأرقى ما </a:t>
            </a:r>
            <a:r>
              <a:rPr lang="ar-IQ" sz="2400" dirty="0" err="1" smtClean="0"/>
              <a:t>یمكن</a:t>
            </a:r>
            <a:r>
              <a:rPr lang="ar-IQ" sz="2400" dirty="0" smtClean="0"/>
              <a:t> أن تقوم به</a:t>
            </a:r>
          </a:p>
          <a:p>
            <a:r>
              <a:rPr lang="ar-IQ" sz="2400" dirty="0" smtClean="0"/>
              <a:t>المنظومة </a:t>
            </a:r>
            <a:r>
              <a:rPr lang="ar-IQ" sz="2400" dirty="0" err="1" smtClean="0"/>
              <a:t>الحركیة</a:t>
            </a:r>
            <a:r>
              <a:rPr lang="ar-IQ" sz="2400" dirty="0" smtClean="0"/>
              <a:t> </a:t>
            </a:r>
            <a:r>
              <a:rPr lang="ar-IQ" sz="2400" dirty="0" err="1" smtClean="0"/>
              <a:t>البشریة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8090322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567</Words>
  <Application>Microsoft Office PowerPoint</Application>
  <PresentationFormat>عرض على الشاشة (3:4)‏</PresentationFormat>
  <Paragraphs>36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 المبادئ الفنیة والتعلیمیة وتطبیقاتها للمهارات الأساسیة في الكرة الطائرة</vt:lpstr>
      <vt:lpstr>عرض تقديمي في PowerPoint</vt:lpstr>
      <vt:lpstr>عرض تقديمي في PowerPoint</vt:lpstr>
      <vt:lpstr>متطلبات الانجاز الریاضي في الكرة الطائرة</vt:lpstr>
      <vt:lpstr>الانجاز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المبادئ الفنیة والتعلیمیة وتطبیقاتها للمهارات الأساسیة في الكرة الطائرة</dc:title>
  <dc:creator>Iraqi</dc:creator>
  <cp:lastModifiedBy>Iraqi</cp:lastModifiedBy>
  <cp:revision>1</cp:revision>
  <dcterms:created xsi:type="dcterms:W3CDTF">2018-12-13T02:52:31Z</dcterms:created>
  <dcterms:modified xsi:type="dcterms:W3CDTF">2018-12-13T03:01:10Z</dcterms:modified>
</cp:coreProperties>
</file>